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89" r:id="rId5"/>
    <p:sldId id="290" r:id="rId6"/>
    <p:sldId id="291" r:id="rId7"/>
    <p:sldId id="280" r:id="rId8"/>
    <p:sldId id="279" r:id="rId9"/>
    <p:sldId id="292" r:id="rId10"/>
    <p:sldId id="293" r:id="rId11"/>
    <p:sldId id="295" r:id="rId12"/>
    <p:sldId id="294" r:id="rId13"/>
    <p:sldId id="296" r:id="rId14"/>
    <p:sldId id="297" r:id="rId15"/>
    <p:sldId id="298" r:id="rId16"/>
    <p:sldId id="299" r:id="rId17"/>
    <p:sldId id="30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42119-DD79-044E-A9C2-906A9CFB6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6B7FD9-1ABD-B167-0056-CB1218399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89BFC-9CCA-C327-5325-BC395D6F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0F6AC-B7DB-2542-1B90-60A71E90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1727A-D3E8-5EAE-3519-030312A6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1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6A539-D48B-A7D0-B842-49A010D5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484B7-AAED-F123-9CC8-6D18D80B7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C456B-15A7-6CA9-1081-A740769F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8F906-48F2-2402-D95D-D3710283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E7BB8-0B90-0F08-F896-5F0AB3D0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7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7F5332-9F29-EE3D-406A-25865F070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FA815-DC35-F57A-74A2-C424C19A7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263CA-13A0-2C75-6D00-4F3898C4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0D8EF-40AF-0EC0-0EEF-6A66B9A2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1E386-BCE5-D02A-C3B2-239C169F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702F1-2215-B082-E363-514F588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D7988-8FBE-FCA5-64DC-FD384F10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A50EB-8069-5E57-0E99-8B6448EC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FAC0B-EFE0-B014-6068-BCFCEE78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575E4-3C54-1B27-6B22-43DE4F91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6CF-AC9E-C304-0C6F-40941B73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EB574-6B80-03A2-21FD-2E0987400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59AB3-ACEC-8D52-11DE-A51AE8F7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9CF18-7CF8-E911-7FAA-79A3C5F3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96FA5-79AA-BBC5-1298-551A408C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4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D9494-E5F4-5736-5EDA-4464085D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9D387-51EA-74D2-921F-C872105D8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2591EF-1F07-B1F4-254F-FA2D034DD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E7E3F-2916-C196-AEAE-2FCF9AFB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082C6-CC40-4D0C-281A-A0234517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EA892-F920-F564-1D5F-6D798BF3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8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F915A-1733-EDA2-B7C6-E2B75525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642A11-FDBB-7E5D-A9D8-7B135A4E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94623A-2759-3E8A-87C9-901251119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CDE503-EE41-2960-BC49-C1BFA1374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1DEE1C-0258-915A-DCE4-D5E9FE866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11A9A-0545-472C-7AD3-A4531E92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B47C14-3779-D1FF-DB06-3655D997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319D20-537F-7B53-C041-9746F9DB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6616-0AE2-1F23-9E49-3D6EB5F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C2A32B-0232-3D82-3177-50D10D8A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A9BCEF-9845-4604-3FD4-80909769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997D2C-412E-9C5C-015F-6475AA35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5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B21B23-E22E-7665-4E72-DA082C89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87FF49-0D02-A963-F59B-009A057D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FA5935-9EA3-135E-3439-1725DE7A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8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75EB-E47D-92BB-A2F3-2A6AB449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C7ADC-77BD-D3CC-F79E-9092439FE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A93D8-2C50-38FB-29DA-6367386F1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16CBD9-17DE-0177-D46A-92628416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055D5-E90E-279B-70DC-B1F9EFDF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B8B22-02C2-A75C-642C-D8658504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8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87D4E-9833-F770-74C9-5B420181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1A3D7B-9935-6440-9901-59443CE4C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93FF90-EF9B-6035-69E1-BF94501F8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D1A90-1640-72B9-D9D2-FE6F7272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105BF-371F-6766-D0F6-C4E7DC2B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3755E-1F8E-D46D-2B08-829F441A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B1BE-41F2-3B9D-8DE7-9EFB903E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517C8-E81D-6E01-789D-89FD822D8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6426F-8DE8-6476-E30D-1FCB9FD5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72179-B1AE-4BEE-8F05-0E7C0ADDC73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B5C43-76B6-88CD-49AA-BBB0DCFEE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F9C8E-91CD-1924-322A-F4FE62B75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1E63E-601E-427F-9D91-9F4A842DF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6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_x92vpIWFM&amp;t=1380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8TcNXi3A5D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B7F4E8-F4B9-1EF0-DB1B-D39E3004AC64}"/>
              </a:ext>
            </a:extLst>
          </p:cNvPr>
          <p:cNvSpPr txBox="1"/>
          <p:nvPr/>
        </p:nvSpPr>
        <p:spPr>
          <a:xfrm>
            <a:off x="931817" y="1854441"/>
            <a:ext cx="1071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omic Sans MS" panose="030F0702030302020204" pitchFamily="66" charset="0"/>
              </a:rPr>
              <a:t>Score-based generative modeling through Stochastic Differential Equations(SDE)</a:t>
            </a:r>
            <a:endParaRPr lang="ko-KR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9630C-3C29-5D87-8DD7-937FF3F4F734}"/>
              </a:ext>
            </a:extLst>
          </p:cNvPr>
          <p:cNvSpPr txBox="1"/>
          <p:nvPr/>
        </p:nvSpPr>
        <p:spPr>
          <a:xfrm>
            <a:off x="931816" y="5446726"/>
            <a:ext cx="1071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2021, ICLR</a:t>
            </a:r>
            <a:endParaRPr lang="ko-KR" alt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3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08E8B6-C464-E954-96E8-1C3C8D63501F}"/>
              </a:ext>
            </a:extLst>
          </p:cNvPr>
          <p:cNvSpPr txBox="1"/>
          <p:nvPr/>
        </p:nvSpPr>
        <p:spPr>
          <a:xfrm>
            <a:off x="197962" y="745616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ODE </a:t>
            </a:r>
            <a:r>
              <a:rPr lang="ko-KR" altLang="en-US" sz="1400" dirty="0"/>
              <a:t>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15BF5-CB2F-C531-0D69-215BC809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13" y="745615"/>
            <a:ext cx="1875975" cy="307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A4CA0-F926-7624-AB16-FAD267E28800}"/>
              </a:ext>
            </a:extLst>
          </p:cNvPr>
          <p:cNvSpPr txBox="1"/>
          <p:nvPr/>
        </p:nvSpPr>
        <p:spPr>
          <a:xfrm>
            <a:off x="197962" y="1360725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SDE </a:t>
            </a:r>
            <a:r>
              <a:rPr lang="ko-KR" altLang="en-US" sz="1400" dirty="0"/>
              <a:t>식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CDB9B-613C-52C1-C918-B91F2CB5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8" y="1249437"/>
            <a:ext cx="3294386" cy="4284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5CC3F-993A-4850-3114-0775A3D4B9CD}"/>
              </a:ext>
            </a:extLst>
          </p:cNvPr>
          <p:cNvSpPr/>
          <p:nvPr/>
        </p:nvSpPr>
        <p:spPr>
          <a:xfrm>
            <a:off x="2868064" y="1286664"/>
            <a:ext cx="1067723" cy="35396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312F12-8397-DEB0-DD36-6807A9A7E3B9}"/>
              </a:ext>
            </a:extLst>
          </p:cNvPr>
          <p:cNvSpPr/>
          <p:nvPr/>
        </p:nvSpPr>
        <p:spPr>
          <a:xfrm>
            <a:off x="4198341" y="1283939"/>
            <a:ext cx="1067723" cy="353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62C19-81EB-677C-CFF8-C914BAE918D3}"/>
              </a:ext>
            </a:extLst>
          </p:cNvPr>
          <p:cNvSpPr/>
          <p:nvPr/>
        </p:nvSpPr>
        <p:spPr>
          <a:xfrm>
            <a:off x="2868063" y="1873898"/>
            <a:ext cx="1067723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B0F0"/>
                </a:solidFill>
              </a:rPr>
              <a:t>flow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C0CF03-2A6E-A1C9-7D08-93FDD8363F8C}"/>
              </a:ext>
            </a:extLst>
          </p:cNvPr>
          <p:cNvSpPr/>
          <p:nvPr/>
        </p:nvSpPr>
        <p:spPr>
          <a:xfrm>
            <a:off x="4198340" y="1878307"/>
            <a:ext cx="1067723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diffusion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7C9402-2F43-63FA-4E68-18A28EDF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639" y="416583"/>
            <a:ext cx="1457143" cy="790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CCFC5-8A68-174F-907F-CFF75F284194}"/>
              </a:ext>
            </a:extLst>
          </p:cNvPr>
          <p:cNvSpPr txBox="1"/>
          <p:nvPr/>
        </p:nvSpPr>
        <p:spPr>
          <a:xfrm>
            <a:off x="4732201" y="2866984"/>
            <a:ext cx="674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timestep t</a:t>
            </a:r>
            <a:r>
              <a:rPr lang="ko-KR" altLang="en-US" sz="1400" dirty="0"/>
              <a:t>에서 </a:t>
            </a:r>
            <a:r>
              <a:rPr lang="en-US" altLang="ko-KR" sz="1400" dirty="0"/>
              <a:t>x</a:t>
            </a:r>
            <a:r>
              <a:rPr lang="ko-KR" altLang="en-US" sz="1400" dirty="0"/>
              <a:t>의 값이 결정되는 </a:t>
            </a:r>
            <a:r>
              <a:rPr lang="en-US" altLang="ko-KR" sz="1400" dirty="0"/>
              <a:t>ODE</a:t>
            </a:r>
            <a:r>
              <a:rPr lang="ko-KR" altLang="en-US" sz="1400" dirty="0"/>
              <a:t>와 달리</a:t>
            </a:r>
            <a:r>
              <a:rPr lang="en-US" altLang="ko-KR" sz="1400" dirty="0"/>
              <a:t>, SDE</a:t>
            </a:r>
            <a:r>
              <a:rPr lang="ko-KR" altLang="en-US" sz="1400" dirty="0"/>
              <a:t>는 모든 </a:t>
            </a:r>
            <a:r>
              <a:rPr lang="en-US" altLang="ko-KR" sz="1400" dirty="0"/>
              <a:t>time step t</a:t>
            </a:r>
            <a:r>
              <a:rPr lang="ko-KR" altLang="en-US" sz="1400" dirty="0"/>
              <a:t>에서 </a:t>
            </a:r>
            <a:r>
              <a:rPr lang="en-US" altLang="ko-KR" sz="1400" dirty="0"/>
              <a:t>x</a:t>
            </a:r>
            <a:r>
              <a:rPr lang="ko-KR" altLang="en-US" sz="1400" dirty="0"/>
              <a:t>의 값이 </a:t>
            </a:r>
            <a:r>
              <a:rPr lang="en-US" altLang="ko-KR" sz="1400" u="sng" dirty="0"/>
              <a:t>random variable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모든 </a:t>
            </a:r>
            <a:r>
              <a:rPr lang="en-US" altLang="ko-KR" sz="1400" dirty="0"/>
              <a:t>time step t</a:t>
            </a:r>
            <a:r>
              <a:rPr lang="ko-KR" altLang="en-US" sz="1400" dirty="0"/>
              <a:t>에서 </a:t>
            </a:r>
            <a:r>
              <a:rPr lang="en-US" altLang="ko-KR" sz="1400" u="sng" dirty="0"/>
              <a:t>marginal distribution </a:t>
            </a:r>
            <a:r>
              <a:rPr lang="en-US" altLang="ko-KR" sz="1400" u="sng" dirty="0" err="1"/>
              <a:t>p_t</a:t>
            </a:r>
            <a:r>
              <a:rPr lang="en-US" altLang="ko-KR" sz="1400" u="sng" dirty="0"/>
              <a:t>(x)</a:t>
            </a:r>
            <a:r>
              <a:rPr lang="ko-KR" altLang="en-US" sz="1400" dirty="0"/>
              <a:t>를 정의할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이 </a:t>
            </a:r>
            <a:r>
              <a:rPr lang="ko-KR" altLang="en-US" sz="1400" u="sng" dirty="0"/>
              <a:t>분포의 </a:t>
            </a:r>
            <a:r>
              <a:rPr lang="en-US" altLang="ko-KR" sz="1400" u="sng" dirty="0"/>
              <a:t>collection</a:t>
            </a:r>
            <a:r>
              <a:rPr lang="ko-KR" altLang="en-US" sz="1400" u="sng" dirty="0"/>
              <a:t>이 </a:t>
            </a:r>
            <a:r>
              <a:rPr lang="en-US" altLang="ko-KR" sz="1400" u="sng" dirty="0"/>
              <a:t>SDE</a:t>
            </a:r>
            <a:r>
              <a:rPr lang="ko-KR" altLang="en-US" sz="1400" u="sng" dirty="0"/>
              <a:t>의 </a:t>
            </a:r>
            <a:r>
              <a:rPr lang="en-US" altLang="ko-KR" sz="1400" u="sng" dirty="0"/>
              <a:t>SOLUTION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F2794E4-D636-6D29-4E09-2F910C4C8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60" y="2571336"/>
            <a:ext cx="340952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17A87E-B989-2A6A-04C0-8F6EA9D8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82" y="1857976"/>
            <a:ext cx="9772836" cy="296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simple two-dimensional Brownian motion animation">
            <a:extLst>
              <a:ext uri="{FF2B5EF4-FFF2-40B4-BE49-F238E27FC236}">
                <a16:creationId xmlns:a16="http://schemas.microsoft.com/office/drawing/2014/main" id="{450F2043-5375-9B0B-D8DE-FF05B72A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635" y="385247"/>
            <a:ext cx="3852689" cy="28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51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Brownian motion(Wiener process)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CCCFC5-8A68-174F-907F-CFF75F284194}"/>
              </a:ext>
            </a:extLst>
          </p:cNvPr>
          <p:cNvSpPr txBox="1"/>
          <p:nvPr/>
        </p:nvSpPr>
        <p:spPr>
          <a:xfrm>
            <a:off x="197962" y="751745"/>
            <a:ext cx="8075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mean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, std</a:t>
            </a:r>
            <a:r>
              <a:rPr lang="ko-KR" altLang="en-US" sz="1400" dirty="0"/>
              <a:t>가 </a:t>
            </a:r>
            <a:r>
              <a:rPr lang="el-GR" altLang="ko-KR" sz="1400" dirty="0"/>
              <a:t>σ</a:t>
            </a:r>
            <a:r>
              <a:rPr lang="en-US" altLang="ko-KR" sz="1400" dirty="0"/>
              <a:t>(t)</a:t>
            </a:r>
            <a:r>
              <a:rPr lang="ko-KR" altLang="en-US" sz="1400" dirty="0"/>
              <a:t>인 </a:t>
            </a:r>
            <a:r>
              <a:rPr lang="en-US" altLang="ko-KR" sz="1400" dirty="0"/>
              <a:t>gaussian distribution</a:t>
            </a:r>
            <a:r>
              <a:rPr lang="ko-KR" altLang="en-US" sz="1400" dirty="0"/>
              <a:t>을 따른다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markovian</a:t>
            </a:r>
            <a:r>
              <a:rPr lang="en-US" altLang="ko-KR" sz="1400" dirty="0"/>
              <a:t> process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w(</a:t>
            </a:r>
            <a:r>
              <a:rPr lang="en-US" altLang="ko-KR" sz="1400" dirty="0" err="1"/>
              <a:t>t+t</a:t>
            </a:r>
            <a:r>
              <a:rPr lang="en-US" altLang="ko-KR" sz="1400" dirty="0"/>
              <a:t>’)-w(t)</a:t>
            </a:r>
            <a:r>
              <a:rPr lang="ko-KR" altLang="en-US" sz="1400" dirty="0"/>
              <a:t>와 </a:t>
            </a:r>
            <a:r>
              <a:rPr lang="en-US" altLang="ko-KR" sz="1400" dirty="0"/>
              <a:t>w(t)</a:t>
            </a:r>
            <a:r>
              <a:rPr lang="ko-KR" altLang="en-US" sz="1400" dirty="0"/>
              <a:t>가 완전히 독립적이다</a:t>
            </a:r>
            <a:r>
              <a:rPr lang="en-US" altLang="ko-KR" sz="1400" dirty="0"/>
              <a:t>. </a:t>
            </a:r>
            <a:r>
              <a:rPr lang="ko-KR" altLang="en-US" sz="1400" u="sng" dirty="0"/>
              <a:t>현재 위치와 다음 위치가 독립</a:t>
            </a:r>
            <a:endParaRPr lang="en-US" altLang="ko-KR" sz="1400" u="sng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모든 공기 분자들이 상하좌우로 랜덤하게 움직여서 초록색 분자의 움직임이 </a:t>
            </a:r>
            <a:r>
              <a:rPr lang="en-US" altLang="ko-KR" sz="1400" dirty="0"/>
              <a:t>random</a:t>
            </a:r>
            <a:r>
              <a:rPr lang="ko-KR" altLang="en-US" sz="1400" dirty="0"/>
              <a:t>해지는 것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31C2C-9E82-C5B9-B20A-EAFF3692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49" y="2495762"/>
            <a:ext cx="1685900" cy="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51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C9F91-CA7B-3198-6A23-719D7A18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7" y="514000"/>
            <a:ext cx="9033165" cy="4649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4C814A-EF68-63C7-2BE7-01CCE301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72" y="5676751"/>
            <a:ext cx="7331655" cy="5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0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656032" y="2787039"/>
            <a:ext cx="887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u="sng" dirty="0"/>
              <a:t>SMLD</a:t>
            </a:r>
            <a:r>
              <a:rPr lang="ko-KR" altLang="en-US" sz="2800" dirty="0"/>
              <a:t>와 </a:t>
            </a:r>
            <a:r>
              <a:rPr lang="en-US" altLang="ko-KR" sz="2800" u="sng" dirty="0"/>
              <a:t>DDPM</a:t>
            </a:r>
            <a:r>
              <a:rPr lang="ko-KR" altLang="en-US" sz="2800" dirty="0"/>
              <a:t>은 </a:t>
            </a:r>
            <a:r>
              <a:rPr lang="en-US" altLang="ko-KR" sz="2800" dirty="0">
                <a:solidFill>
                  <a:srgbClr val="FF0000"/>
                </a:solidFill>
              </a:rPr>
              <a:t>SDE</a:t>
            </a:r>
            <a:r>
              <a:rPr lang="ko-KR" altLang="en-US" sz="2800" dirty="0">
                <a:solidFill>
                  <a:srgbClr val="FF0000"/>
                </a:solidFill>
              </a:rPr>
              <a:t>를 </a:t>
            </a:r>
            <a:r>
              <a:rPr lang="en-US" altLang="ko-KR" sz="2800" dirty="0">
                <a:solidFill>
                  <a:srgbClr val="FF0000"/>
                </a:solidFill>
              </a:rPr>
              <a:t>discretize</a:t>
            </a:r>
            <a:r>
              <a:rPr lang="ko-KR" altLang="en-US" sz="2800" dirty="0">
                <a:solidFill>
                  <a:srgbClr val="FF0000"/>
                </a:solidFill>
              </a:rPr>
              <a:t>한 모델</a:t>
            </a:r>
            <a:endParaRPr lang="en-US" altLang="ko-K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5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51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SMLD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074D-F1B7-D6AA-0FF2-D49AB1DEC47B}"/>
              </a:ext>
            </a:extLst>
          </p:cNvPr>
          <p:cNvSpPr txBox="1"/>
          <p:nvPr/>
        </p:nvSpPr>
        <p:spPr>
          <a:xfrm>
            <a:off x="197961" y="735491"/>
            <a:ext cx="932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SMLD</a:t>
            </a:r>
            <a:r>
              <a:rPr lang="ko-KR" altLang="en-US" sz="1400" dirty="0"/>
              <a:t>의 </a:t>
            </a:r>
            <a:r>
              <a:rPr lang="en-US" altLang="ko-KR" sz="1400" dirty="0"/>
              <a:t>SDE = variance-exploding SDE(</a:t>
            </a:r>
            <a:r>
              <a:rPr lang="en-US" altLang="ko-KR" sz="1400" u="sng" dirty="0"/>
              <a:t>VE-SDE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</a:t>
            </a:r>
            <a:r>
              <a:rPr lang="ko-KR" altLang="en-US" sz="1400" dirty="0"/>
              <a:t>개의 </a:t>
            </a:r>
            <a:r>
              <a:rPr lang="en-US" altLang="ko-KR" sz="1400" dirty="0"/>
              <a:t>noise scale</a:t>
            </a:r>
            <a:r>
              <a:rPr lang="ko-KR" altLang="en-US" sz="1400" dirty="0"/>
              <a:t>을 사용할 때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</a:t>
            </a:r>
            <a:r>
              <a:rPr lang="en-US" altLang="ko-KR" sz="1400" dirty="0"/>
              <a:t>perturbation kernel</a:t>
            </a:r>
            <a:r>
              <a:rPr lang="ko-KR" altLang="en-US" sz="1400" dirty="0"/>
              <a:t>은 아래 </a:t>
            </a:r>
            <a:r>
              <a:rPr lang="en-US" altLang="ko-KR" sz="1400" dirty="0"/>
              <a:t>Markov chain</a:t>
            </a:r>
            <a:r>
              <a:rPr lang="ko-KR" altLang="en-US" sz="1400" dirty="0"/>
              <a:t>을 따르는 </a:t>
            </a:r>
            <a:r>
              <a:rPr lang="en-US" altLang="ko-KR" sz="1400" dirty="0" err="1"/>
              <a:t>x_i</a:t>
            </a:r>
            <a:r>
              <a:rPr lang="ko-KR" altLang="en-US" sz="1400" dirty="0"/>
              <a:t>의 분포와 같다</a:t>
            </a:r>
            <a:r>
              <a:rPr lang="en-US" altLang="ko-KR" sz="1400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46E78-AE69-79B8-7CF7-63E24D1D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24" y="2573752"/>
            <a:ext cx="1780952" cy="514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D21C0D-BB51-7D51-720D-C643C2AC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27" y="1726962"/>
            <a:ext cx="6492707" cy="740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0169B1-7BFD-B04C-2767-BD3CED6A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548" y="1203742"/>
            <a:ext cx="866667" cy="2857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1103F8-F7BE-AED1-DBC8-655DC7A264F6}"/>
              </a:ext>
            </a:extLst>
          </p:cNvPr>
          <p:cNvSpPr/>
          <p:nvPr/>
        </p:nvSpPr>
        <p:spPr>
          <a:xfrm>
            <a:off x="5513890" y="2347777"/>
            <a:ext cx="549059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C4D63E-76AD-155F-6EA2-18C2F15E63CF}"/>
              </a:ext>
            </a:extLst>
          </p:cNvPr>
          <p:cNvSpPr/>
          <p:nvPr/>
        </p:nvSpPr>
        <p:spPr>
          <a:xfrm>
            <a:off x="8589534" y="2016675"/>
            <a:ext cx="1067723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B0F0"/>
                </a:solidFill>
              </a:rPr>
              <a:t>~ N(0,I)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C4DD9-A5E0-B3E9-C358-09490D6EE4C2}"/>
              </a:ext>
            </a:extLst>
          </p:cNvPr>
          <p:cNvSpPr txBox="1"/>
          <p:nvPr/>
        </p:nvSpPr>
        <p:spPr>
          <a:xfrm>
            <a:off x="197961" y="2706534"/>
            <a:ext cx="93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-&gt; T</a:t>
            </a:r>
            <a:r>
              <a:rPr lang="ko-KR" altLang="en-US" sz="1400" dirty="0"/>
              <a:t>로 갈 때 </a:t>
            </a:r>
            <a:r>
              <a:rPr lang="en-US" altLang="ko-KR" sz="1400" dirty="0"/>
              <a:t>noise</a:t>
            </a:r>
            <a:r>
              <a:rPr lang="ko-KR" altLang="en-US" sz="1400" dirty="0"/>
              <a:t>의 </a:t>
            </a:r>
            <a:r>
              <a:rPr lang="en-US" altLang="ko-KR" sz="1400" dirty="0"/>
              <a:t>variance</a:t>
            </a:r>
            <a:r>
              <a:rPr lang="ko-KR" altLang="en-US" sz="1400" dirty="0"/>
              <a:t>가 </a:t>
            </a:r>
            <a:r>
              <a:rPr lang="en-US" altLang="ko-KR" sz="1400" dirty="0"/>
              <a:t>extremely </a:t>
            </a:r>
            <a:r>
              <a:rPr lang="ko-KR" altLang="en-US" sz="1400" dirty="0"/>
              <a:t>하게 커진다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8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51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DDPM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074D-F1B7-D6AA-0FF2-D49AB1DEC47B}"/>
              </a:ext>
            </a:extLst>
          </p:cNvPr>
          <p:cNvSpPr txBox="1"/>
          <p:nvPr/>
        </p:nvSpPr>
        <p:spPr>
          <a:xfrm>
            <a:off x="197961" y="735491"/>
            <a:ext cx="93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DDPM</a:t>
            </a:r>
            <a:r>
              <a:rPr lang="ko-KR" altLang="en-US" sz="1400" dirty="0"/>
              <a:t>의 </a:t>
            </a:r>
            <a:r>
              <a:rPr lang="en-US" altLang="ko-KR" sz="1400" dirty="0"/>
              <a:t>SDE = variance-preserving SDE(</a:t>
            </a:r>
            <a:r>
              <a:rPr lang="en-US" altLang="ko-KR" sz="1400" u="sng" dirty="0"/>
              <a:t>VP-SDE</a:t>
            </a:r>
            <a:r>
              <a:rPr lang="en-US" altLang="ko-KR" sz="1400" dirty="0"/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1103F8-F7BE-AED1-DBC8-655DC7A264F6}"/>
              </a:ext>
            </a:extLst>
          </p:cNvPr>
          <p:cNvSpPr/>
          <p:nvPr/>
        </p:nvSpPr>
        <p:spPr>
          <a:xfrm>
            <a:off x="5513890" y="2347777"/>
            <a:ext cx="549059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C4D63E-76AD-155F-6EA2-18C2F15E63CF}"/>
              </a:ext>
            </a:extLst>
          </p:cNvPr>
          <p:cNvSpPr/>
          <p:nvPr/>
        </p:nvSpPr>
        <p:spPr>
          <a:xfrm>
            <a:off x="8589534" y="2016675"/>
            <a:ext cx="1067723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B0F0"/>
                </a:solidFill>
              </a:rPr>
              <a:t>~ N(0,I)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C4DD9-A5E0-B3E9-C358-09490D6EE4C2}"/>
              </a:ext>
            </a:extLst>
          </p:cNvPr>
          <p:cNvSpPr txBox="1"/>
          <p:nvPr/>
        </p:nvSpPr>
        <p:spPr>
          <a:xfrm>
            <a:off x="197961" y="2706534"/>
            <a:ext cx="93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 -&gt; T</a:t>
            </a:r>
            <a:r>
              <a:rPr lang="ko-KR" altLang="en-US" sz="1400" dirty="0"/>
              <a:t>로 갈 때 </a:t>
            </a:r>
            <a:r>
              <a:rPr lang="en-US" altLang="ko-KR" sz="1400" dirty="0"/>
              <a:t>noise</a:t>
            </a:r>
            <a:r>
              <a:rPr lang="ko-KR" altLang="en-US" sz="1400" dirty="0"/>
              <a:t>의 </a:t>
            </a:r>
            <a:r>
              <a:rPr lang="en-US" altLang="ko-KR" sz="1400" dirty="0"/>
              <a:t>signal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줄어들고</a:t>
            </a:r>
            <a:r>
              <a:rPr lang="en-US" altLang="ko-KR" sz="1400" dirty="0"/>
              <a:t>.  variance</a:t>
            </a:r>
            <a:r>
              <a:rPr lang="ko-KR" altLang="en-US" sz="1400" dirty="0"/>
              <a:t>는 </a:t>
            </a:r>
            <a:r>
              <a:rPr lang="en-US" altLang="ko-KR" sz="1400" dirty="0"/>
              <a:t>1</a:t>
            </a:r>
            <a:r>
              <a:rPr lang="ko-KR" altLang="en-US" sz="1400" dirty="0"/>
              <a:t>로 간다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7C48B-1CBB-51DF-B975-78140E06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69" y="1776806"/>
            <a:ext cx="5894851" cy="593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EC5601-6BC0-818A-F26E-15013F11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56" y="3327349"/>
            <a:ext cx="3531067" cy="6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51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074D-F1B7-D6AA-0FF2-D49AB1DEC47B}"/>
              </a:ext>
            </a:extLst>
          </p:cNvPr>
          <p:cNvSpPr txBox="1"/>
          <p:nvPr/>
        </p:nvSpPr>
        <p:spPr>
          <a:xfrm>
            <a:off x="197961" y="735491"/>
            <a:ext cx="932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SMLD</a:t>
            </a:r>
            <a:r>
              <a:rPr lang="ko-KR" altLang="en-US" sz="1400" dirty="0"/>
              <a:t>와 </a:t>
            </a:r>
            <a:r>
              <a:rPr lang="en-US" altLang="ko-KR" sz="1400" dirty="0"/>
              <a:t>DDPM</a:t>
            </a:r>
            <a:r>
              <a:rPr lang="ko-KR" altLang="en-US" sz="1400" dirty="0"/>
              <a:t>이 모두 </a:t>
            </a:r>
            <a:r>
              <a:rPr lang="en-US" altLang="ko-KR" sz="1400" dirty="0"/>
              <a:t>SDE</a:t>
            </a:r>
            <a:r>
              <a:rPr lang="ko-KR" altLang="en-US" sz="1400" dirty="0"/>
              <a:t>로 나타낼 수 있음을 보았다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이를 통해 </a:t>
            </a:r>
            <a:r>
              <a:rPr lang="en-US" altLang="ko-KR" sz="1400" dirty="0"/>
              <a:t>sampling </a:t>
            </a:r>
            <a:r>
              <a:rPr lang="ko-KR" altLang="en-US" sz="1400" dirty="0"/>
              <a:t>방식을 변형할 수 있다</a:t>
            </a:r>
            <a:r>
              <a:rPr lang="en-US" altLang="ko-KR" sz="1400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2FB4D-D110-2929-9732-84F56140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89" y="1955716"/>
            <a:ext cx="8952021" cy="31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6D2E8-4706-4820-B850-A9644A38D83A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A2F1B-FB4F-1AD1-32AE-177118BF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" y="901449"/>
            <a:ext cx="4263880" cy="12195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BB1785-53C7-A953-F0FB-AD775176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70" y="3818349"/>
            <a:ext cx="1954051" cy="7664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5289A6-9598-1F3B-B5E6-4CC7748C3201}"/>
              </a:ext>
            </a:extLst>
          </p:cNvPr>
          <p:cNvSpPr txBox="1"/>
          <p:nvPr/>
        </p:nvSpPr>
        <p:spPr>
          <a:xfrm>
            <a:off x="296284" y="2977539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log likelihood</a:t>
            </a:r>
            <a:r>
              <a:rPr lang="ko-KR" altLang="en-US" sz="1400" dirty="0"/>
              <a:t>를 </a:t>
            </a:r>
            <a:r>
              <a:rPr lang="en-US" altLang="ko-KR" sz="1400" dirty="0"/>
              <a:t>maximize</a:t>
            </a:r>
            <a:r>
              <a:rPr lang="ko-KR" altLang="en-US" sz="1400" dirty="0"/>
              <a:t>하는 </a:t>
            </a:r>
            <a:r>
              <a:rPr lang="en-US" altLang="ko-KR" sz="1400" dirty="0"/>
              <a:t>negative log likelihood</a:t>
            </a:r>
            <a:r>
              <a:rPr lang="ko-KR" altLang="en-US" sz="1400" dirty="0"/>
              <a:t>를 </a:t>
            </a:r>
            <a:r>
              <a:rPr lang="en-US" altLang="ko-KR" sz="1400" dirty="0"/>
              <a:t>minimize</a:t>
            </a:r>
            <a:r>
              <a:rPr lang="ko-KR" altLang="en-US" sz="1400" dirty="0"/>
              <a:t>하는 형식으로 진행된다</a:t>
            </a:r>
            <a:r>
              <a:rPr lang="en-US" altLang="ko-KR" sz="1400" dirty="0"/>
              <a:t>.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AF4F741-DB27-035F-7E98-A38D69CB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09" y="1020296"/>
            <a:ext cx="561240" cy="3077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931BC4-FF1D-4C0C-F075-FC6C326170B7}"/>
              </a:ext>
            </a:extLst>
          </p:cNvPr>
          <p:cNvSpPr txBox="1"/>
          <p:nvPr/>
        </p:nvSpPr>
        <p:spPr>
          <a:xfrm>
            <a:off x="6004213" y="1020295"/>
            <a:ext cx="190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normalizing constant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892B1EF-BDC6-D20B-4CB0-F3970A71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009" y="1479404"/>
            <a:ext cx="1039631" cy="2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6D2E8-4706-4820-B850-A9644A38D83A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A2F1B-FB4F-1AD1-32AE-177118BF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" y="901449"/>
            <a:ext cx="4263880" cy="12195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BB1785-53C7-A953-F0FB-AD775176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70" y="3818349"/>
            <a:ext cx="1954051" cy="7664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5289A6-9598-1F3B-B5E6-4CC7748C3201}"/>
              </a:ext>
            </a:extLst>
          </p:cNvPr>
          <p:cNvSpPr txBox="1"/>
          <p:nvPr/>
        </p:nvSpPr>
        <p:spPr>
          <a:xfrm>
            <a:off x="296284" y="2977539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log likelihood</a:t>
            </a:r>
            <a:r>
              <a:rPr lang="ko-KR" altLang="en-US" sz="1400" dirty="0"/>
              <a:t>를 </a:t>
            </a:r>
            <a:r>
              <a:rPr lang="en-US" altLang="ko-KR" sz="1400" dirty="0"/>
              <a:t>maximize</a:t>
            </a:r>
            <a:r>
              <a:rPr lang="ko-KR" altLang="en-US" sz="1400" dirty="0"/>
              <a:t>하는 </a:t>
            </a:r>
            <a:r>
              <a:rPr lang="en-US" altLang="ko-KR" sz="1400" dirty="0"/>
              <a:t>negative log likelihood</a:t>
            </a:r>
            <a:r>
              <a:rPr lang="ko-KR" altLang="en-US" sz="1400" dirty="0"/>
              <a:t>를 </a:t>
            </a:r>
            <a:r>
              <a:rPr lang="en-US" altLang="ko-KR" sz="1400" dirty="0"/>
              <a:t>minimize</a:t>
            </a:r>
            <a:r>
              <a:rPr lang="ko-KR" altLang="en-US" sz="1400" dirty="0"/>
              <a:t>하는 형식으로 진행된다</a:t>
            </a:r>
            <a:r>
              <a:rPr lang="en-US" altLang="ko-KR" sz="1400" dirty="0"/>
              <a:t>.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AF4F741-DB27-035F-7E98-A38D69CB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09" y="1020296"/>
            <a:ext cx="561240" cy="3077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931BC4-FF1D-4C0C-F075-FC6C326170B7}"/>
              </a:ext>
            </a:extLst>
          </p:cNvPr>
          <p:cNvSpPr txBox="1"/>
          <p:nvPr/>
        </p:nvSpPr>
        <p:spPr>
          <a:xfrm>
            <a:off x="6004213" y="1020295"/>
            <a:ext cx="190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normalizing constant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892B1EF-BDC6-D20B-4CB0-F3970A71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009" y="1479404"/>
            <a:ext cx="1039631" cy="2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E5F93D-8C7C-8463-34E1-D067C2BD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998" y="1549664"/>
            <a:ext cx="238169" cy="2024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5289A6-9598-1F3B-B5E6-4CC7748C3201}"/>
              </a:ext>
            </a:extLst>
          </p:cNvPr>
          <p:cNvSpPr txBox="1"/>
          <p:nvPr/>
        </p:nvSpPr>
        <p:spPr>
          <a:xfrm>
            <a:off x="197962" y="745616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score matching</a:t>
            </a:r>
            <a:r>
              <a:rPr lang="ko-KR" altLang="en-US" sz="1400" dirty="0"/>
              <a:t>을 통해서 </a:t>
            </a:r>
            <a:r>
              <a:rPr lang="en-US" altLang="ko-KR" sz="1400" dirty="0"/>
              <a:t>probability distribution</a:t>
            </a:r>
            <a:r>
              <a:rPr lang="ko-KR" altLang="en-US" sz="1400" dirty="0"/>
              <a:t>을 예측하자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11C22-43A3-600A-A8F8-ACA6E254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388" y="1791436"/>
            <a:ext cx="2911224" cy="32751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AA56B2-EC15-1A3B-BBE5-4F0262418E95}"/>
              </a:ext>
            </a:extLst>
          </p:cNvPr>
          <p:cNvSpPr/>
          <p:nvPr/>
        </p:nvSpPr>
        <p:spPr>
          <a:xfrm>
            <a:off x="5594555" y="1927123"/>
            <a:ext cx="176980" cy="167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DD0D41-4F74-D251-624F-20E8D9087999}"/>
              </a:ext>
            </a:extLst>
          </p:cNvPr>
          <p:cNvSpPr/>
          <p:nvPr/>
        </p:nvSpPr>
        <p:spPr>
          <a:xfrm>
            <a:off x="6396103" y="1863213"/>
            <a:ext cx="176980" cy="1671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160AE0-D5DC-C917-D44D-3BB459E6C78F}"/>
              </a:ext>
            </a:extLst>
          </p:cNvPr>
          <p:cNvSpPr/>
          <p:nvPr/>
        </p:nvSpPr>
        <p:spPr>
          <a:xfrm>
            <a:off x="7477495" y="1486195"/>
            <a:ext cx="4136325" cy="3052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ko-KR" altLang="en-US" sz="1000" dirty="0">
                <a:solidFill>
                  <a:schemeClr val="tx1"/>
                </a:solidFill>
              </a:rPr>
              <a:t>와 같은 </a:t>
            </a:r>
            <a:r>
              <a:rPr lang="en-US" altLang="ko-KR" sz="1000" dirty="0">
                <a:solidFill>
                  <a:schemeClr val="tx1"/>
                </a:solidFill>
              </a:rPr>
              <a:t>parameter</a:t>
            </a:r>
            <a:r>
              <a:rPr lang="ko-KR" altLang="en-US" sz="1000" dirty="0">
                <a:solidFill>
                  <a:schemeClr val="tx1"/>
                </a:solidFill>
              </a:rPr>
              <a:t>에 대한 미분이 아닌 </a:t>
            </a:r>
            <a:r>
              <a:rPr lang="ko-KR" altLang="en-US" sz="1000" dirty="0">
                <a:solidFill>
                  <a:srgbClr val="FF0000"/>
                </a:solidFill>
              </a:rPr>
              <a:t>데이터에 대한 미분</a:t>
            </a:r>
            <a:r>
              <a:rPr lang="ko-KR" altLang="en-US" sz="1000" dirty="0">
                <a:solidFill>
                  <a:schemeClr val="tx1"/>
                </a:solidFill>
              </a:rPr>
              <a:t>을 하자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1145B-B812-5A72-2166-A68FE0748AA1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1405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F5289A6-9598-1F3B-B5E6-4CC7748C3201}"/>
              </a:ext>
            </a:extLst>
          </p:cNvPr>
          <p:cNvSpPr txBox="1"/>
          <p:nvPr/>
        </p:nvSpPr>
        <p:spPr>
          <a:xfrm>
            <a:off x="197962" y="745616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score matching</a:t>
            </a:r>
            <a:r>
              <a:rPr lang="ko-KR" altLang="en-US" sz="1400" dirty="0"/>
              <a:t>을 통해서 </a:t>
            </a:r>
            <a:r>
              <a:rPr lang="en-US" altLang="ko-KR" sz="1400" dirty="0"/>
              <a:t>probability distribution</a:t>
            </a:r>
            <a:r>
              <a:rPr lang="ko-KR" altLang="en-US" sz="1400" dirty="0"/>
              <a:t>을 예측하자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2692ED-B8A0-7687-1304-76F92F34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492" y="539092"/>
            <a:ext cx="1200329" cy="461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75F8A9-EA47-2B5F-4511-309BE175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50" y="1352541"/>
            <a:ext cx="1580577" cy="232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5A57BB-52FC-37C1-27E3-02D24715F021}"/>
              </a:ext>
            </a:extLst>
          </p:cNvPr>
          <p:cNvSpPr txBox="1"/>
          <p:nvPr/>
        </p:nvSpPr>
        <p:spPr>
          <a:xfrm>
            <a:off x="388070" y="1337955"/>
            <a:ext cx="1141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목적 </a:t>
            </a:r>
            <a:r>
              <a:rPr lang="en-US" altLang="ko-KR" sz="1100" b="1" dirty="0">
                <a:solidFill>
                  <a:srgbClr val="FF0000"/>
                </a:solidFill>
              </a:rPr>
              <a:t>: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100BB8-0DE9-6AE1-FDED-7F0D26B70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70" y="1798733"/>
            <a:ext cx="5091546" cy="5082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26027B-9650-22E2-0E94-C292BCD1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3" y="2761952"/>
            <a:ext cx="3429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44BC75-426D-2CAA-E068-9EC2F822D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25" y="2828626"/>
            <a:ext cx="34290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3F21D-3968-E99F-A8F0-C7AF0855864F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11023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F97C0C-55F0-1753-8FCD-B9B5EBEF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11" y="2173997"/>
            <a:ext cx="4680869" cy="1772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B7125-891B-57EE-7CE4-EDF00F47F332}"/>
              </a:ext>
            </a:extLst>
          </p:cNvPr>
          <p:cNvSpPr txBox="1"/>
          <p:nvPr/>
        </p:nvSpPr>
        <p:spPr>
          <a:xfrm>
            <a:off x="6096000" y="6438507"/>
            <a:ext cx="594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(1) [Open DMQA Seminar] Score-Based Generative Models and Diffusion Models - YouTube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86A347-8389-2423-1A12-7069BD60CFDD}"/>
              </a:ext>
            </a:extLst>
          </p:cNvPr>
          <p:cNvGrpSpPr/>
          <p:nvPr/>
        </p:nvGrpSpPr>
        <p:grpSpPr>
          <a:xfrm>
            <a:off x="412396" y="1846325"/>
            <a:ext cx="5255142" cy="2100075"/>
            <a:chOff x="1307043" y="2108132"/>
            <a:chExt cx="6384502" cy="26417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EFBF71-077A-D6EF-2316-17CAD56D8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779" y="2108132"/>
              <a:ext cx="6140766" cy="264173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CC72CD-9C3D-D3A5-7B3B-2EFEDFF83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043" y="2108132"/>
              <a:ext cx="3314117" cy="114981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648C1E-4001-37DD-A310-0D965B8AA530}"/>
              </a:ext>
            </a:extLst>
          </p:cNvPr>
          <p:cNvSpPr txBox="1"/>
          <p:nvPr/>
        </p:nvSpPr>
        <p:spPr>
          <a:xfrm>
            <a:off x="613017" y="4277798"/>
            <a:ext cx="481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높은 확률 값 </a:t>
            </a:r>
            <a:r>
              <a:rPr lang="en-US" altLang="ko-KR" sz="1400" dirty="0"/>
              <a:t>: </a:t>
            </a:r>
            <a:r>
              <a:rPr lang="ko-KR" altLang="en-US" sz="1400" dirty="0"/>
              <a:t>자주 관측되는 데이터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낮은 확률 값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</a:t>
            </a:r>
            <a:r>
              <a:rPr lang="en-US" altLang="ko-KR" sz="1400" dirty="0"/>
              <a:t>noise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77F102-6A64-2F16-ED3D-2E7D3090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11" y="2173042"/>
            <a:ext cx="4680869" cy="1772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9B26C7-A95D-5121-1C1D-885873C6152D}"/>
              </a:ext>
            </a:extLst>
          </p:cNvPr>
          <p:cNvSpPr txBox="1"/>
          <p:nvPr/>
        </p:nvSpPr>
        <p:spPr>
          <a:xfrm>
            <a:off x="6659819" y="4395709"/>
            <a:ext cx="4919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random</a:t>
            </a:r>
            <a:r>
              <a:rPr lang="ko-KR" altLang="en-US" sz="1400" dirty="0"/>
              <a:t>한 </a:t>
            </a:r>
            <a:r>
              <a:rPr lang="en-US" altLang="ko-KR" sz="1400" dirty="0"/>
              <a:t>noise</a:t>
            </a:r>
            <a:r>
              <a:rPr lang="ko-KR" altLang="en-US" sz="1400" dirty="0"/>
              <a:t>를 생성한 후에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pdf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</a:rPr>
              <a:t>gradient</a:t>
            </a:r>
            <a:r>
              <a:rPr lang="ko-KR" altLang="en-US" sz="1400" dirty="0">
                <a:solidFill>
                  <a:srgbClr val="FF0000"/>
                </a:solidFill>
              </a:rPr>
              <a:t>가 높은 방향으로 데이터를 업데이트</a:t>
            </a:r>
            <a:r>
              <a:rPr lang="ko-KR" altLang="en-US" sz="1400" dirty="0"/>
              <a:t> 하여 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확률이 높은 곳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샘플링된</a:t>
            </a:r>
            <a:r>
              <a:rPr lang="ko-KR" altLang="en-US" sz="1400" dirty="0"/>
              <a:t> 데이터와 유사한 형태의 데이터를 생성 </a:t>
            </a: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498027-91E3-B04C-7ACA-8682E2A24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665" y="5532525"/>
            <a:ext cx="1452697" cy="246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173AB-9A49-E8E0-2C7F-46A6C4113FFA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3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75033-1577-E242-CD76-ABA88A756766}"/>
              </a:ext>
            </a:extLst>
          </p:cNvPr>
          <p:cNvSpPr txBox="1"/>
          <p:nvPr/>
        </p:nvSpPr>
        <p:spPr>
          <a:xfrm>
            <a:off x="5860026" y="63922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Generative Modeling by Estimating Gradients of the Data Distribution - Stefano </a:t>
            </a:r>
            <a:r>
              <a:rPr lang="en-US" altLang="ko-KR" sz="900" dirty="0" err="1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Ermon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YouTube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8E8B6-C464-E954-96E8-1C3C8D63501F}"/>
              </a:ext>
            </a:extLst>
          </p:cNvPr>
          <p:cNvSpPr txBox="1"/>
          <p:nvPr/>
        </p:nvSpPr>
        <p:spPr>
          <a:xfrm>
            <a:off x="197962" y="745616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Langevin Dynamics</a:t>
            </a:r>
            <a:r>
              <a:rPr lang="ko-KR" altLang="en-US" sz="1400" dirty="0"/>
              <a:t>는 </a:t>
            </a:r>
            <a:r>
              <a:rPr lang="el-GR" altLang="ko-KR" sz="1400" dirty="0"/>
              <a:t>ε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뿌려놓고</a:t>
            </a:r>
            <a:r>
              <a:rPr lang="ko-KR" altLang="en-US" sz="1400" dirty="0"/>
              <a:t> </a:t>
            </a:r>
            <a:r>
              <a:rPr lang="en-US" altLang="ko-KR" sz="1400" dirty="0"/>
              <a:t>gradient</a:t>
            </a:r>
            <a:r>
              <a:rPr lang="ko-KR" altLang="en-US" sz="1400" dirty="0"/>
              <a:t>에 따라서 어떻게 흘러갈지를 보는 것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701C-F601-4EE8-E966-B207774C6353}"/>
              </a:ext>
            </a:extLst>
          </p:cNvPr>
          <p:cNvSpPr txBox="1"/>
          <p:nvPr/>
        </p:nvSpPr>
        <p:spPr>
          <a:xfrm>
            <a:off x="388070" y="5244671"/>
            <a:ext cx="1141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아무런 제약이 없으면 항상 </a:t>
            </a:r>
            <a:r>
              <a:rPr lang="en-US" altLang="ko-KR" sz="1400" dirty="0"/>
              <a:t>deterministic</a:t>
            </a:r>
            <a:r>
              <a:rPr lang="ko-KR" altLang="en-US" sz="1400" dirty="0"/>
              <a:t>하게 </a:t>
            </a:r>
            <a:r>
              <a:rPr lang="en-US" altLang="ko-KR" sz="1400" dirty="0"/>
              <a:t>minima</a:t>
            </a:r>
            <a:r>
              <a:rPr lang="ko-KR" altLang="en-US" sz="1400" dirty="0"/>
              <a:t>에 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이를 해결하기 위해서 </a:t>
            </a:r>
            <a:r>
              <a:rPr lang="en-US" altLang="ko-KR" sz="1400" dirty="0"/>
              <a:t>Langevin Dynamics</a:t>
            </a:r>
            <a:r>
              <a:rPr lang="ko-KR" altLang="en-US" sz="1400" dirty="0"/>
              <a:t>는 </a:t>
            </a:r>
            <a:r>
              <a:rPr lang="en-US" altLang="ko-KR" sz="1400" dirty="0"/>
              <a:t>noise</a:t>
            </a:r>
            <a:r>
              <a:rPr lang="ko-KR" altLang="en-US" sz="1400" dirty="0"/>
              <a:t>를 추가하여 약간씩 </a:t>
            </a:r>
            <a:r>
              <a:rPr lang="en-US" altLang="ko-KR" sz="1400" dirty="0"/>
              <a:t>noisy score</a:t>
            </a:r>
            <a:r>
              <a:rPr lang="ko-KR" altLang="en-US" sz="1400" dirty="0"/>
              <a:t>를 따라가게 되어 더 잘 근사하게 되는 것</a:t>
            </a:r>
            <a:r>
              <a:rPr lang="en-US" altLang="ko-KR" sz="1400" dirty="0"/>
              <a:t> </a:t>
            </a:r>
          </a:p>
        </p:txBody>
      </p:sp>
      <p:pic>
        <p:nvPicPr>
          <p:cNvPr id="7" name="녹화_2023_01_03_15_56_16_354">
            <a:hlinkClick r:id="" action="ppaction://media"/>
            <a:extLst>
              <a:ext uri="{FF2B5EF4-FFF2-40B4-BE49-F238E27FC236}">
                <a16:creationId xmlns:a16="http://schemas.microsoft.com/office/drawing/2014/main" id="{219FD601-CC45-5A35-C75F-2F1AB51E0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146" y="1428758"/>
            <a:ext cx="7389708" cy="3356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179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E7ACD7-6107-48EA-FB25-807417D0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66" y="1371600"/>
            <a:ext cx="10160002" cy="3810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6D17EE-9D71-7ADF-A69B-9FF3D65D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70" y="1572174"/>
            <a:ext cx="1159069" cy="115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9FCFC-F751-B46D-A6DD-20C1450825C1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86347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08E8B6-C464-E954-96E8-1C3C8D63501F}"/>
              </a:ext>
            </a:extLst>
          </p:cNvPr>
          <p:cNvSpPr txBox="1"/>
          <p:nvPr/>
        </p:nvSpPr>
        <p:spPr>
          <a:xfrm>
            <a:off x="197962" y="745616"/>
            <a:ext cx="114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SMLD vs DDPM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33B7C-9A32-1561-FAA2-94BE3E4534D5}"/>
              </a:ext>
            </a:extLst>
          </p:cNvPr>
          <p:cNvSpPr txBox="1"/>
          <p:nvPr/>
        </p:nvSpPr>
        <p:spPr>
          <a:xfrm>
            <a:off x="197962" y="131974"/>
            <a:ext cx="485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Score based </a:t>
            </a:r>
            <a:r>
              <a:rPr lang="ko-KR" altLang="en-US" sz="2400" b="1" dirty="0"/>
              <a:t>복습</a:t>
            </a:r>
            <a:endParaRPr lang="en-US" altLang="ko-KR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FF6027-B16B-460D-9F7D-6C037AAB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31" y="1458975"/>
            <a:ext cx="4122459" cy="19700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6E3307-0E3B-6F0F-865B-A3D9BBD6A44C}"/>
              </a:ext>
            </a:extLst>
          </p:cNvPr>
          <p:cNvCxnSpPr/>
          <p:nvPr/>
        </p:nvCxnSpPr>
        <p:spPr>
          <a:xfrm>
            <a:off x="6019732" y="1255923"/>
            <a:ext cx="0" cy="5409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BCD36B3-A724-F75A-DF38-EAEF8148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1" y="1350073"/>
            <a:ext cx="4070134" cy="3042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E3BF07-6C9C-D611-75C0-2C9B893B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58" y="5104317"/>
            <a:ext cx="4527443" cy="5892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D73C6-4D3B-3D90-1A90-4580FAAB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750" y="5104317"/>
            <a:ext cx="5523809" cy="4857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F93A9F-A4D6-43B3-A0CF-D133ED137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749" y="5590031"/>
            <a:ext cx="819458" cy="3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59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459</Words>
  <Application>Microsoft Office PowerPoint</Application>
  <PresentationFormat>와이드스크린</PresentationFormat>
  <Paragraphs>56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Cascadia Code Light</vt:lpstr>
      <vt:lpstr>Comic Sans MS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지훈</dc:creator>
  <cp:lastModifiedBy>김 지훈</cp:lastModifiedBy>
  <cp:revision>1</cp:revision>
  <dcterms:created xsi:type="dcterms:W3CDTF">2023-02-01T01:09:38Z</dcterms:created>
  <dcterms:modified xsi:type="dcterms:W3CDTF">2023-02-01T02:33:02Z</dcterms:modified>
</cp:coreProperties>
</file>